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9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4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0876" y="1546355"/>
            <a:ext cx="10266218" cy="32004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UTM Alberta Heavy" panose="02040603050506020204" pitchFamily="18" charset="0"/>
              </a:rPr>
              <a:t>ỨNG DỤNG MACHINE LEARNING TRONG </a:t>
            </a:r>
            <a:br>
              <a:rPr lang="en-US" dirty="0" smtClean="0">
                <a:solidFill>
                  <a:schemeClr val="bg1"/>
                </a:solidFill>
                <a:latin typeface="UTM Alberta Heavy" panose="02040603050506020204" pitchFamily="18" charset="0"/>
              </a:rPr>
            </a:br>
            <a:r>
              <a:rPr lang="en-US" dirty="0" smtClean="0">
                <a:solidFill>
                  <a:schemeClr val="bg1"/>
                </a:solidFill>
                <a:latin typeface="UTM Alberta Heavy" panose="02040603050506020204" pitchFamily="18" charset="0"/>
              </a:rPr>
              <a:t>PHÂN LOẠI TÌNH TRẠNG TRÁI CÂY </a:t>
            </a:r>
            <a:endParaRPr lang="en-US" dirty="0">
              <a:solidFill>
                <a:schemeClr val="bg1"/>
              </a:solidFill>
              <a:latin typeface="UTM Alberta Heavy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91287" y="6488668"/>
            <a:ext cx="595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chemeClr val="bg2"/>
                </a:solidFill>
                <a:latin typeface="UTM Americana EB" panose="02040603050506020204" pitchFamily="18" charset="0"/>
              </a:rPr>
              <a:t>Trình</a:t>
            </a:r>
            <a:r>
              <a:rPr lang="en-US" i="1" dirty="0" smtClean="0">
                <a:solidFill>
                  <a:schemeClr val="bg2"/>
                </a:solidFill>
                <a:latin typeface="UTM Americana EB" panose="02040603050506020204" pitchFamily="18" charset="0"/>
              </a:rPr>
              <a:t> </a:t>
            </a:r>
            <a:r>
              <a:rPr lang="en-US" i="1" dirty="0" err="1" smtClean="0">
                <a:solidFill>
                  <a:schemeClr val="bg2"/>
                </a:solidFill>
                <a:latin typeface="UTM Americana EB" panose="02040603050506020204" pitchFamily="18" charset="0"/>
              </a:rPr>
              <a:t>bày</a:t>
            </a:r>
            <a:r>
              <a:rPr lang="en-US" i="1" dirty="0" smtClean="0">
                <a:solidFill>
                  <a:schemeClr val="bg2"/>
                </a:solidFill>
                <a:latin typeface="UTM Americana EB" panose="02040603050506020204" pitchFamily="18" charset="0"/>
              </a:rPr>
              <a:t> </a:t>
            </a:r>
            <a:r>
              <a:rPr lang="en-US" i="1" dirty="0" err="1" smtClean="0">
                <a:solidFill>
                  <a:schemeClr val="bg2"/>
                </a:solidFill>
                <a:latin typeface="UTM Americana EB" panose="02040603050506020204" pitchFamily="18" charset="0"/>
              </a:rPr>
              <a:t>bởi</a:t>
            </a:r>
            <a:r>
              <a:rPr lang="en-US" i="1" dirty="0" smtClean="0">
                <a:solidFill>
                  <a:schemeClr val="bg2"/>
                </a:solidFill>
                <a:latin typeface="UTM Americana EB" panose="02040603050506020204" pitchFamily="18" charset="0"/>
              </a:rPr>
              <a:t>: </a:t>
            </a:r>
            <a:r>
              <a:rPr lang="en-US" i="1" dirty="0" err="1" smtClean="0">
                <a:solidFill>
                  <a:schemeClr val="bg2"/>
                </a:solidFill>
                <a:latin typeface="UTM Americana EB" panose="02040603050506020204" pitchFamily="18" charset="0"/>
              </a:rPr>
              <a:t>Gia</a:t>
            </a:r>
            <a:r>
              <a:rPr lang="en-US" i="1" dirty="0" smtClean="0">
                <a:solidFill>
                  <a:schemeClr val="bg2"/>
                </a:solidFill>
                <a:latin typeface="UTM Americana EB" panose="02040603050506020204" pitchFamily="18" charset="0"/>
              </a:rPr>
              <a:t> </a:t>
            </a:r>
            <a:r>
              <a:rPr lang="en-US" i="1" dirty="0" err="1" smtClean="0">
                <a:solidFill>
                  <a:schemeClr val="bg2"/>
                </a:solidFill>
                <a:latin typeface="UTM Americana EB" panose="02040603050506020204" pitchFamily="18" charset="0"/>
              </a:rPr>
              <a:t>Huy</a:t>
            </a:r>
            <a:r>
              <a:rPr lang="en-US" i="1" dirty="0" smtClean="0">
                <a:solidFill>
                  <a:schemeClr val="bg2"/>
                </a:solidFill>
                <a:latin typeface="UTM Americana EB" panose="02040603050506020204" pitchFamily="18" charset="0"/>
              </a:rPr>
              <a:t> – </a:t>
            </a:r>
            <a:r>
              <a:rPr lang="en-US" i="1" dirty="0" err="1" smtClean="0">
                <a:solidFill>
                  <a:schemeClr val="bg2"/>
                </a:solidFill>
                <a:latin typeface="UTM Americana EB" panose="02040603050506020204" pitchFamily="18" charset="0"/>
              </a:rPr>
              <a:t>Bảo</a:t>
            </a:r>
            <a:r>
              <a:rPr lang="en-US" i="1" dirty="0" smtClean="0">
                <a:solidFill>
                  <a:schemeClr val="bg2"/>
                </a:solidFill>
                <a:latin typeface="UTM Americana EB" panose="02040603050506020204" pitchFamily="18" charset="0"/>
              </a:rPr>
              <a:t> </a:t>
            </a:r>
            <a:r>
              <a:rPr lang="en-US" i="1" dirty="0" err="1" smtClean="0">
                <a:solidFill>
                  <a:schemeClr val="bg2"/>
                </a:solidFill>
                <a:latin typeface="UTM Americana EB" panose="02040603050506020204" pitchFamily="18" charset="0"/>
              </a:rPr>
              <a:t>Lễ</a:t>
            </a:r>
            <a:r>
              <a:rPr lang="en-US" i="1" dirty="0" smtClean="0">
                <a:solidFill>
                  <a:schemeClr val="bg2"/>
                </a:solidFill>
                <a:latin typeface="UTM Americana EB" panose="02040603050506020204" pitchFamily="18" charset="0"/>
              </a:rPr>
              <a:t> </a:t>
            </a:r>
            <a:endParaRPr lang="en-US" i="1" dirty="0">
              <a:solidFill>
                <a:schemeClr val="bg2"/>
              </a:solidFill>
              <a:latin typeface="UTM Americana EB" panose="0204060305050602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LHP.ML4AI – FINAL COURSE PROJECT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51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1198" y="-230911"/>
            <a:ext cx="4730802" cy="1905000"/>
          </a:xfrm>
        </p:spPr>
        <p:txBody>
          <a:bodyPr/>
          <a:lstStyle/>
          <a:p>
            <a:r>
              <a:rPr lang="en-US" b="1" dirty="0" smtClean="0">
                <a:latin typeface="UTM Alexander" panose="02040603050506020204" pitchFamily="18" charset="0"/>
              </a:rPr>
              <a:t>2. DƯỚI GÓC NHÌN TEFPA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6324" y="235308"/>
            <a:ext cx="6280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UTM Akashi" panose="02040603050506020204" pitchFamily="18" charset="0"/>
              </a:rPr>
              <a:t>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829" y="1347857"/>
            <a:ext cx="11255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qua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tỉ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lệ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dự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đoán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đúng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tình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trạng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”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nó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UTM Cooper Black" panose="02040603050506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https://storage.googleapis.com/kagglesdsdata/datasets/46490/84555/dataset/test/rottenapples/Screen%20Shot%202018-06-07%20at%202.15.34%20PM.png?X-Goog-Algorithm=GOOG4-RSA-SHA256&amp;X-Goog-Credential=gcp-kaggle-com%40kaggle-161607.iam.gserviceaccount.com%2F20210411%2Fauto%2Fstorage%2Fgoog4_request&amp;X-Goog-Date=20210411T114751Z&amp;X-Goog-Expires=259199&amp;X-Goog-SignedHeaders=host&amp;X-Goog-Signature=0942627c84d1df4652c440ce2157bc10889bfe8da5b70977c013d56fd4fb3f8c74e8b40e92609596a5ae589fe6dc50e960b07f59f00e3ad6821db193a0e91f956c6fc59972b77c5b97d501b58b2e655bfd1e04f4bf751806b64139d7b2d466145e24a49a6f0b9e7019961fbba153958014c89b1613e4ee1d1bf7b474ef7881219de1fc1d104f6289f1023827c393005b4bc5e7844a5662529ba6d46257f084aa9364f501737f486e2457758ed3bcbace5b4c90f162ed755510eca22c79baf19d3c94a352838755794539ffab0fd4cdb4d176fe058de46c94ad896a3f7bd82c60d47fb40cfb8d5d622841a0e2919fe66ead0780f6c7d46a5e049729df3df7f27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625" y="2750292"/>
            <a:ext cx="2349484" cy="250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orage.googleapis.com/kagglesdsdata/datasets/46490/84555/dataset/test/freshapples/Screen%20Shot%202018-06-08%20at%204.59.44%20PM.png?X-Goog-Algorithm=GOOG4-RSA-SHA256&amp;X-Goog-Credential=databundle-worker-v2%40kaggle-161607.iam.gserviceaccount.com%2F20210411%2Fauto%2Fstorage%2Fgoog4_request&amp;X-Goog-Date=20210411T074454Z&amp;X-Goog-Expires=172799&amp;X-Goog-SignedHeaders=host&amp;X-Goog-Signature=a78df07815dabde66d727b7dcf1b95a3f0b25bc3935b5877ecf16044a0c951c7416c240a97471373ca82e14b5676c3740a789e265f2a495c9dc50b0d0f7da574c10482f67f3d14d154e4c4799d0ad6335f940cc0daf44023b7b43a64a3b36320f722c58980b6e4935afd749ea1fd7325b76b4633f7125d4f2de2596154935f9ddd0ee1b80e1cb55973970ba2ba1aab49fd2cf121b6212163bd82b6cd7ce8ea33a0e698a86aae633f6b2fb79b38417e3c0b5a415769f7fd6c3344491883aed318b798685ebba2a382da29cbafb24416646176dfc79b47b942819b852a8b409f4cdb655788f3ad140dfbd8c3f363522259b13b88cfb87825fe7343bf29776430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61" y="2750292"/>
            <a:ext cx="3006409" cy="24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12292" y="5319287"/>
            <a:ext cx="2448150" cy="553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ROTTEN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922790" y="5389721"/>
            <a:ext cx="2448150" cy="553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ROTTEN</a:t>
            </a:r>
            <a:endParaRPr lang="en-US" dirty="0"/>
          </a:p>
        </p:txBody>
      </p:sp>
      <p:sp>
        <p:nvSpPr>
          <p:cNvPr id="6" name="10-Point Star 5"/>
          <p:cNvSpPr/>
          <p:nvPr/>
        </p:nvSpPr>
        <p:spPr>
          <a:xfrm>
            <a:off x="4696388" y="5111449"/>
            <a:ext cx="1075020" cy="956842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10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10-Point Star 10"/>
          <p:cNvSpPr/>
          <p:nvPr/>
        </p:nvSpPr>
        <p:spPr>
          <a:xfrm>
            <a:off x="9875635" y="5187925"/>
            <a:ext cx="1075020" cy="956842"/>
          </a:xfrm>
          <a:prstGeom prst="star10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0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0" grpId="0" animBg="1"/>
      <p:bldP spid="6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1198" y="-230911"/>
            <a:ext cx="4730802" cy="1905000"/>
          </a:xfrm>
        </p:spPr>
        <p:txBody>
          <a:bodyPr/>
          <a:lstStyle/>
          <a:p>
            <a:r>
              <a:rPr lang="en-US" b="1" dirty="0" smtClean="0">
                <a:latin typeface="UTM Alexander" panose="02040603050506020204" pitchFamily="18" charset="0"/>
              </a:rPr>
              <a:t>2. DƯỚI GÓC NHÌN TEFPA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55547" y="398423"/>
            <a:ext cx="6280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UTM Akashi" panose="02040603050506020204" pitchFamily="18" charset="0"/>
              </a:rPr>
              <a:t>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3783" y="1674089"/>
            <a:ext cx="85533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block,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block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trượt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Convolution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Max-Pooling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Flatten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Fully-Connected Network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8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9634" y="-230911"/>
            <a:ext cx="5422366" cy="1905000"/>
          </a:xfrm>
        </p:spPr>
        <p:txBody>
          <a:bodyPr/>
          <a:lstStyle/>
          <a:p>
            <a:r>
              <a:rPr lang="en-US" b="1" dirty="0">
                <a:latin typeface="UTM Alexander" panose="02040603050506020204" pitchFamily="18" charset="0"/>
              </a:rPr>
              <a:t>3</a:t>
            </a:r>
            <a:r>
              <a:rPr lang="en-US" b="1" dirty="0" smtClean="0">
                <a:latin typeface="UTM Alexander" panose="02040603050506020204" pitchFamily="18" charset="0"/>
              </a:rPr>
              <a:t>. TỪ DỮ LIỆU ĐẾN DỰ ĐOÁN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32" y="1271842"/>
            <a:ext cx="9554816" cy="49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9634" y="-230911"/>
            <a:ext cx="5422366" cy="1905000"/>
          </a:xfrm>
        </p:spPr>
        <p:txBody>
          <a:bodyPr/>
          <a:lstStyle/>
          <a:p>
            <a:r>
              <a:rPr lang="en-US" b="1" dirty="0">
                <a:latin typeface="UTM Alexander" panose="02040603050506020204" pitchFamily="18" charset="0"/>
              </a:rPr>
              <a:t>3</a:t>
            </a:r>
            <a:r>
              <a:rPr lang="en-US" b="1" dirty="0" smtClean="0">
                <a:latin typeface="UTM Alexander" panose="02040603050506020204" pitchFamily="18" charset="0"/>
              </a:rPr>
              <a:t>. TỪ DỮ LIỆU ĐẾN DỰ ĐOÁN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pic>
        <p:nvPicPr>
          <p:cNvPr id="5122" name="Picture 2" descr="https://pbcquoc.github.io/images/cnn_in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66" y="1265160"/>
            <a:ext cx="11243164" cy="538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6" y="1421547"/>
            <a:ext cx="5035539" cy="41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3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9634" y="-230911"/>
            <a:ext cx="5422366" cy="1905000"/>
          </a:xfrm>
        </p:spPr>
        <p:txBody>
          <a:bodyPr/>
          <a:lstStyle/>
          <a:p>
            <a:r>
              <a:rPr lang="en-US" b="1" dirty="0">
                <a:latin typeface="UTM Alexander" panose="02040603050506020204" pitchFamily="18" charset="0"/>
              </a:rPr>
              <a:t>3</a:t>
            </a:r>
            <a:r>
              <a:rPr lang="en-US" b="1" dirty="0" smtClean="0">
                <a:latin typeface="UTM Alexander" panose="02040603050506020204" pitchFamily="18" charset="0"/>
              </a:rPr>
              <a:t>. TỪ DỮ LIỆU ĐẾN DỰ ĐOÁN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41" y="1605572"/>
            <a:ext cx="8264179" cy="41320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1650" y="721589"/>
            <a:ext cx="628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UTM Akashi" panose="02040603050506020204" pitchFamily="18" charset="0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9288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9634" y="-230911"/>
            <a:ext cx="5422366" cy="1905000"/>
          </a:xfrm>
        </p:spPr>
        <p:txBody>
          <a:bodyPr/>
          <a:lstStyle/>
          <a:p>
            <a:r>
              <a:rPr lang="en-US" b="1" dirty="0">
                <a:latin typeface="UTM Alexander" panose="02040603050506020204" pitchFamily="18" charset="0"/>
              </a:rPr>
              <a:t>3</a:t>
            </a:r>
            <a:r>
              <a:rPr lang="en-US" b="1" dirty="0" smtClean="0">
                <a:latin typeface="UTM Alexander" panose="02040603050506020204" pitchFamily="18" charset="0"/>
              </a:rPr>
              <a:t>. TỪ DỮ LIỆU ĐẾN DỰ ĐOÁN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571" y="1582910"/>
            <a:ext cx="9082658" cy="4042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4686" y="1027758"/>
            <a:ext cx="628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UTM Akashi" panose="02040603050506020204" pitchFamily="18" charset="0"/>
              </a:rPr>
              <a:t>MAXPOOL</a:t>
            </a:r>
          </a:p>
        </p:txBody>
      </p:sp>
    </p:spTree>
    <p:extLst>
      <p:ext uri="{BB962C8B-B14F-4D97-AF65-F5344CB8AC3E}">
        <p14:creationId xmlns:p14="http://schemas.microsoft.com/office/powerpoint/2010/main" val="113838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9634" y="-230911"/>
            <a:ext cx="5422366" cy="1905000"/>
          </a:xfrm>
        </p:spPr>
        <p:txBody>
          <a:bodyPr/>
          <a:lstStyle/>
          <a:p>
            <a:r>
              <a:rPr lang="en-US" b="1" dirty="0">
                <a:latin typeface="UTM Alexander" panose="02040603050506020204" pitchFamily="18" charset="0"/>
              </a:rPr>
              <a:t>3</a:t>
            </a:r>
            <a:r>
              <a:rPr lang="en-US" b="1" dirty="0" smtClean="0">
                <a:latin typeface="UTM Alexander" panose="02040603050506020204" pitchFamily="18" charset="0"/>
              </a:rPr>
              <a:t>. TỪ DỮ LIỆU ĐẾN DỰ ĐOÁN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44" y="1568848"/>
            <a:ext cx="7273418" cy="4102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295" y="1853297"/>
            <a:ext cx="3333750" cy="3638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0897" y="922517"/>
            <a:ext cx="628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UTM Akashi" panose="02040603050506020204" pitchFamily="18" charset="0"/>
              </a:rPr>
              <a:t>RELU</a:t>
            </a:r>
          </a:p>
        </p:txBody>
      </p:sp>
    </p:spTree>
    <p:extLst>
      <p:ext uri="{BB962C8B-B14F-4D97-AF65-F5344CB8AC3E}">
        <p14:creationId xmlns:p14="http://schemas.microsoft.com/office/powerpoint/2010/main" val="37886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9634" y="-230911"/>
            <a:ext cx="5422366" cy="1905000"/>
          </a:xfrm>
        </p:spPr>
        <p:txBody>
          <a:bodyPr/>
          <a:lstStyle/>
          <a:p>
            <a:r>
              <a:rPr lang="en-US" b="1" dirty="0">
                <a:latin typeface="UTM Alexander" panose="02040603050506020204" pitchFamily="18" charset="0"/>
              </a:rPr>
              <a:t>3</a:t>
            </a:r>
            <a:r>
              <a:rPr lang="en-US" b="1" dirty="0" smtClean="0">
                <a:latin typeface="UTM Alexander" panose="02040603050506020204" pitchFamily="18" charset="0"/>
              </a:rPr>
              <a:t>. TỪ DỮ LIỆU ĐẾN DỰ ĐOÁN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75517"/>
              </p:ext>
            </p:extLst>
          </p:nvPr>
        </p:nvGraphicFramePr>
        <p:xfrm>
          <a:off x="694979" y="2287208"/>
          <a:ext cx="5044995" cy="3130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665"/>
                <a:gridCol w="1681665"/>
                <a:gridCol w="1681665"/>
              </a:tblGrid>
              <a:tr h="104334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43345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43345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6370064" y="3165822"/>
            <a:ext cx="2005533" cy="93745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51892"/>
              </p:ext>
            </p:extLst>
          </p:nvPr>
        </p:nvGraphicFramePr>
        <p:xfrm>
          <a:off x="9359153" y="1214082"/>
          <a:ext cx="989532" cy="533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532"/>
              </a:tblGrid>
              <a:tr h="5926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6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926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926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926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926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926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926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926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54686" y="1027758"/>
            <a:ext cx="628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UTM Akashi" panose="02040603050506020204" pitchFamily="18" charset="0"/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768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9634" y="-230911"/>
            <a:ext cx="5422366" cy="1905000"/>
          </a:xfrm>
        </p:spPr>
        <p:txBody>
          <a:bodyPr/>
          <a:lstStyle/>
          <a:p>
            <a:r>
              <a:rPr lang="en-US" b="1" dirty="0">
                <a:latin typeface="UTM Alexander" panose="02040603050506020204" pitchFamily="18" charset="0"/>
              </a:rPr>
              <a:t>3</a:t>
            </a:r>
            <a:r>
              <a:rPr lang="en-US" b="1" dirty="0" smtClean="0">
                <a:latin typeface="UTM Alexander" panose="02040603050506020204" pitchFamily="18" charset="0"/>
              </a:rPr>
              <a:t>. TỪ DỮ LIỆU ĐẾN DỰ ĐOÁN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1277" y="225663"/>
            <a:ext cx="628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UTM Akashi" panose="02040603050506020204" pitchFamily="18" charset="0"/>
              </a:rPr>
              <a:t>PREDICTING</a:t>
            </a:r>
          </a:p>
        </p:txBody>
      </p:sp>
      <p:pic>
        <p:nvPicPr>
          <p:cNvPr id="1026" name="Picture 2" descr="Exploring Different Types of Neural Networks - Qualcomm Developer Networ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71" t="25096" r="14625" b="35976"/>
          <a:stretch/>
        </p:blipFill>
        <p:spPr bwMode="auto">
          <a:xfrm>
            <a:off x="1333005" y="1368340"/>
            <a:ext cx="9601199" cy="440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51366" y="5278582"/>
            <a:ext cx="4073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FULLY-CONNECTED LAYER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0253" y="2446299"/>
            <a:ext cx="310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SOFTMAX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57705" y="5251710"/>
            <a:ext cx="310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PREDICTION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2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9634" y="-230911"/>
            <a:ext cx="5422366" cy="1905000"/>
          </a:xfrm>
        </p:spPr>
        <p:txBody>
          <a:bodyPr/>
          <a:lstStyle/>
          <a:p>
            <a:r>
              <a:rPr lang="en-US" b="1" dirty="0">
                <a:latin typeface="UTM Alexander" panose="02040603050506020204" pitchFamily="18" charset="0"/>
              </a:rPr>
              <a:t>3</a:t>
            </a:r>
            <a:r>
              <a:rPr lang="en-US" b="1" dirty="0" smtClean="0">
                <a:latin typeface="UTM Alexander" panose="02040603050506020204" pitchFamily="18" charset="0"/>
              </a:rPr>
              <a:t>. TỪ DỮ LIỆU ĐẾN DỰ ĐOÁN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51366" y="5278582"/>
            <a:ext cx="4073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FULLY-CONNECTED LAYER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0253" y="2446299"/>
            <a:ext cx="310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SOFTMAX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57705" y="5251710"/>
            <a:ext cx="310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PREDICTION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980" y="335340"/>
            <a:ext cx="628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UTM Akashi" panose="02040603050506020204" pitchFamily="18" charset="0"/>
              </a:rPr>
              <a:t>DỮ LIỆU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47846" y="1135928"/>
            <a:ext cx="707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95" y="1974339"/>
            <a:ext cx="7384356" cy="413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0247" y="2405742"/>
            <a:ext cx="9905998" cy="312420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Giới</a:t>
            </a: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thiệu</a:t>
            </a: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chung</a:t>
            </a:r>
            <a:endParaRPr lang="en-US" sz="4800" b="1" dirty="0" smtClean="0">
              <a:solidFill>
                <a:schemeClr val="tx1"/>
              </a:solidFill>
              <a:latin typeface="UTM BryantLG" panose="02040603050506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Dưới</a:t>
            </a: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góc</a:t>
            </a: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nhìn</a:t>
            </a: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tefpa</a:t>
            </a:r>
            <a:endParaRPr lang="en-US" sz="4800" b="1" dirty="0" smtClean="0">
              <a:solidFill>
                <a:schemeClr val="tx1"/>
              </a:solidFill>
              <a:latin typeface="UTM BryantLG" panose="02040603050506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Từ</a:t>
            </a: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dữ</a:t>
            </a: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liệu</a:t>
            </a: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đến</a:t>
            </a: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dự</a:t>
            </a: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  <a:latin typeface="UTM BryantLG" panose="02040603050506020204" pitchFamily="18" charset="0"/>
              </a:rPr>
              <a:t>đoán</a:t>
            </a: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b="1" dirty="0" smtClean="0">
                <a:solidFill>
                  <a:schemeClr val="tx1"/>
                </a:solidFill>
                <a:latin typeface="UTM BryantLG" panose="02040603050506020204" pitchFamily="18" charset="0"/>
              </a:rPr>
              <a:t>demo</a:t>
            </a:r>
            <a:endParaRPr lang="en-US" sz="4800" b="1" dirty="0">
              <a:solidFill>
                <a:schemeClr val="tx1"/>
              </a:solidFill>
              <a:latin typeface="UTM BryantLG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4310" y="507146"/>
            <a:ext cx="11725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UTM Cooper Black" panose="02040603050506020204" pitchFamily="18" charset="0"/>
              </a:rPr>
              <a:t>MÔ HÌNH PHÂN LOẠI TÌNH TRẠNG TRÁI CÂY</a:t>
            </a:r>
            <a:endParaRPr lang="en-US" sz="4800" dirty="0">
              <a:latin typeface="UTM Cooper Black" panose="0204060305050602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079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9634" y="-230911"/>
            <a:ext cx="5422366" cy="1905000"/>
          </a:xfrm>
        </p:spPr>
        <p:txBody>
          <a:bodyPr/>
          <a:lstStyle/>
          <a:p>
            <a:r>
              <a:rPr lang="en-US" b="1" dirty="0">
                <a:latin typeface="UTM Alexander" panose="02040603050506020204" pitchFamily="18" charset="0"/>
              </a:rPr>
              <a:t>3</a:t>
            </a:r>
            <a:r>
              <a:rPr lang="en-US" b="1" dirty="0" smtClean="0">
                <a:latin typeface="UTM Alexander" panose="02040603050506020204" pitchFamily="18" charset="0"/>
              </a:rPr>
              <a:t>. TỪ DỮ LIỆU ĐẾN DỰ ĐOÁN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9980" y="335340"/>
            <a:ext cx="628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UTM Akashi" panose="02040603050506020204" pitchFamily="18" charset="0"/>
              </a:rPr>
              <a:t>DỮ LIỆU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4299" y="2038297"/>
            <a:ext cx="2351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 KHÓ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795" y="2746183"/>
            <a:ext cx="4095750" cy="2308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28" y="2415642"/>
            <a:ext cx="3251367" cy="29846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88" y="2271430"/>
            <a:ext cx="3346468" cy="32380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51744" y="5400295"/>
            <a:ext cx="2136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FRESH?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11876" y="5493204"/>
            <a:ext cx="2136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ROTTEN?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620639" y="2080020"/>
            <a:ext cx="6888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DEMO’S TIME!!!</a:t>
            </a:r>
            <a:endParaRPr lang="en-US" sz="7200" b="1" dirty="0"/>
          </a:p>
        </p:txBody>
      </p:sp>
      <p:pic>
        <p:nvPicPr>
          <p:cNvPr id="2052" name="Picture 4" descr="JUST DO IT ! CỨ LÀM ĐI 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186" y="3377442"/>
            <a:ext cx="3675005" cy="199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07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0552" y="-323120"/>
            <a:ext cx="4256954" cy="1905000"/>
          </a:xfrm>
        </p:spPr>
        <p:txBody>
          <a:bodyPr/>
          <a:lstStyle/>
          <a:p>
            <a:r>
              <a:rPr lang="en-US" b="1" dirty="0" smtClean="0">
                <a:latin typeface="UTM Alexander" panose="02040603050506020204" pitchFamily="18" charset="0"/>
              </a:rPr>
              <a:t>1. </a:t>
            </a:r>
            <a:r>
              <a:rPr lang="en-US" b="1" dirty="0" err="1" smtClean="0">
                <a:latin typeface="UTM Alexander" panose="02040603050506020204" pitchFamily="18" charset="0"/>
              </a:rPr>
              <a:t>Giới</a:t>
            </a:r>
            <a:r>
              <a:rPr lang="en-US" b="1" dirty="0" smtClean="0">
                <a:latin typeface="UTM Alexander" panose="02040603050506020204" pitchFamily="18" charset="0"/>
              </a:rPr>
              <a:t> </a:t>
            </a:r>
            <a:r>
              <a:rPr lang="en-US" b="1" dirty="0" err="1" smtClean="0">
                <a:latin typeface="UTM Alexander" panose="02040603050506020204" pitchFamily="18" charset="0"/>
              </a:rPr>
              <a:t>thiệu</a:t>
            </a:r>
            <a:r>
              <a:rPr lang="en-US" b="1" dirty="0" smtClean="0">
                <a:latin typeface="UTM Alexander" panose="02040603050506020204" pitchFamily="18" charset="0"/>
              </a:rPr>
              <a:t> </a:t>
            </a:r>
            <a:r>
              <a:rPr lang="en-US" b="1" dirty="0" err="1" smtClean="0">
                <a:latin typeface="UTM Alexander" panose="02040603050506020204" pitchFamily="18" charset="0"/>
              </a:rPr>
              <a:t>chung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5" y="2202420"/>
            <a:ext cx="2393889" cy="251988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674044" y="3143473"/>
            <a:ext cx="1183341" cy="63777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ru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39" y="2539075"/>
            <a:ext cx="3034268" cy="184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Problem with Honeycrisp Apples and Apple Cold Stor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982" y="2202420"/>
            <a:ext cx="3611164" cy="270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7276780" y="3258030"/>
            <a:ext cx="1083449" cy="5232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5496" y="797980"/>
            <a:ext cx="628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UTM Akashi" panose="02040603050506020204" pitchFamily="18" charset="0"/>
              </a:rPr>
              <a:t>1.1 Ý TƯỞNG MÔ HÌNH</a:t>
            </a:r>
            <a:endParaRPr lang="en-US" sz="3600" b="1" dirty="0">
              <a:latin typeface="UTM Akashi" panose="0204060305050602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7364" y="5174560"/>
            <a:ext cx="8271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UTM Cooper Black" panose="02040603050506020204" pitchFamily="18" charset="0"/>
              </a:rPr>
              <a:t>Trái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cây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là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một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phần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không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thể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thiếu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</a:p>
          <a:p>
            <a:r>
              <a:rPr lang="en-US" sz="2400" dirty="0" err="1" smtClean="0">
                <a:latin typeface="UTM Cooper Black" panose="02040603050506020204" pitchFamily="18" charset="0"/>
              </a:rPr>
              <a:t>trong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cuộc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sống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hằng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ngày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của</a:t>
            </a:r>
            <a:r>
              <a:rPr lang="en-US" sz="2400" dirty="0" smtClean="0">
                <a:latin typeface="UTM Cooper Black" panose="02040603050506020204" pitchFamily="18" charset="0"/>
              </a:rPr>
              <a:t> con </a:t>
            </a:r>
            <a:r>
              <a:rPr lang="en-US" sz="2400" dirty="0" err="1" smtClean="0">
                <a:latin typeface="UTM Cooper Black" panose="02040603050506020204" pitchFamily="18" charset="0"/>
              </a:rPr>
              <a:t>người</a:t>
            </a:r>
            <a:r>
              <a:rPr lang="en-US" sz="2400" dirty="0" smtClean="0">
                <a:latin typeface="UTM Cooper Black" panose="02040603050506020204" pitchFamily="18" charset="0"/>
              </a:rPr>
              <a:t>!</a:t>
            </a:r>
            <a:endParaRPr lang="en-US" sz="2400" dirty="0">
              <a:latin typeface="UTM Cooper Black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6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0552" y="-323120"/>
            <a:ext cx="4256954" cy="1905000"/>
          </a:xfrm>
        </p:spPr>
        <p:txBody>
          <a:bodyPr/>
          <a:lstStyle/>
          <a:p>
            <a:r>
              <a:rPr lang="en-US" b="1" dirty="0" smtClean="0">
                <a:latin typeface="UTM Alexander" panose="02040603050506020204" pitchFamily="18" charset="0"/>
              </a:rPr>
              <a:t>1. </a:t>
            </a:r>
            <a:r>
              <a:rPr lang="en-US" b="1" dirty="0" err="1" smtClean="0">
                <a:latin typeface="UTM Alexander" panose="02040603050506020204" pitchFamily="18" charset="0"/>
              </a:rPr>
              <a:t>Giới</a:t>
            </a:r>
            <a:r>
              <a:rPr lang="en-US" b="1" dirty="0" smtClean="0">
                <a:latin typeface="UTM Alexander" panose="02040603050506020204" pitchFamily="18" charset="0"/>
              </a:rPr>
              <a:t> </a:t>
            </a:r>
            <a:r>
              <a:rPr lang="en-US" b="1" dirty="0" err="1" smtClean="0">
                <a:latin typeface="UTM Alexander" panose="02040603050506020204" pitchFamily="18" charset="0"/>
              </a:rPr>
              <a:t>thiệu</a:t>
            </a:r>
            <a:r>
              <a:rPr lang="en-US" b="1" dirty="0" smtClean="0">
                <a:latin typeface="UTM Alexander" panose="02040603050506020204" pitchFamily="18" charset="0"/>
              </a:rPr>
              <a:t> </a:t>
            </a:r>
            <a:r>
              <a:rPr lang="en-US" b="1" dirty="0" err="1" smtClean="0">
                <a:latin typeface="UTM Alexander" panose="02040603050506020204" pitchFamily="18" charset="0"/>
              </a:rPr>
              <a:t>chung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25496" y="797980"/>
            <a:ext cx="628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UTM Akashi" panose="02040603050506020204" pitchFamily="18" charset="0"/>
              </a:rPr>
              <a:t>1.1 Ý TƯỞNG MÔ HÌNH</a:t>
            </a:r>
            <a:endParaRPr lang="en-US" sz="3600" b="1" dirty="0">
              <a:latin typeface="UTM Akashi" panose="02040603050506020204" pitchFamily="18" charset="0"/>
            </a:endParaRPr>
          </a:p>
        </p:txBody>
      </p:sp>
      <p:pic>
        <p:nvPicPr>
          <p:cNvPr id="10" name="Picture 4" descr="The Problem with Honeycrisp Apples and Apple Cold Sto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9" y="2286945"/>
            <a:ext cx="3611164" cy="270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3996275" y="3633447"/>
            <a:ext cx="2412786" cy="7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22953" y="3110227"/>
            <a:ext cx="1959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UTM Alter Gothic" panose="02040603050506020204" pitchFamily="18" charset="0"/>
              </a:rPr>
              <a:t>SỐ LƯỢNG LỚN</a:t>
            </a:r>
            <a:endParaRPr lang="en-US" sz="2800" b="1" dirty="0">
              <a:latin typeface="UTM Alter Gothic" panose="02040603050506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93008" y="2442073"/>
            <a:ext cx="4671893" cy="2398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UTM Alberta Heavy" panose="02040603050506020204" pitchFamily="18" charset="0"/>
              </a:rPr>
              <a:t>MÔ HÌNH PHÂN LOẠI</a:t>
            </a:r>
            <a:endParaRPr lang="en-US" sz="3200" dirty="0">
              <a:latin typeface="UTM Alberta Heavy" panose="02040603050506020204" pitchFamily="18" charset="0"/>
            </a:endParaRPr>
          </a:p>
        </p:txBody>
      </p:sp>
      <p:pic>
        <p:nvPicPr>
          <p:cNvPr id="2050" name="Picture 2" descr="Accuracy Principle of the GDPR | Tortoise &amp; Hare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008" y="5053607"/>
            <a:ext cx="988852" cy="9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4" descr="5 công cụ kiểm tra Website Speed Test miễn phí"/>
          <p:cNvSpPr>
            <a:spLocks noChangeAspect="1" noChangeArrowheads="1"/>
          </p:cNvSpPr>
          <p:nvPr/>
        </p:nvSpPr>
        <p:spPr bwMode="auto">
          <a:xfrm>
            <a:off x="339991" y="-47552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5 công cụ kiểm tra Website Speed Test miễn phí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5 công cụ kiểm tra Website Speed Test miễn phí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r="25179"/>
          <a:stretch/>
        </p:blipFill>
        <p:spPr bwMode="auto">
          <a:xfrm>
            <a:off x="8959099" y="5103889"/>
            <a:ext cx="991726" cy="9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 rot="19133983">
            <a:off x="7488897" y="5383481"/>
            <a:ext cx="888975" cy="3546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ight Arrow 19"/>
          <p:cNvSpPr/>
          <p:nvPr/>
        </p:nvSpPr>
        <p:spPr>
          <a:xfrm rot="19133983">
            <a:off x="10080528" y="5414580"/>
            <a:ext cx="888975" cy="3546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8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5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0552" y="-323120"/>
            <a:ext cx="4256954" cy="1905000"/>
          </a:xfrm>
        </p:spPr>
        <p:txBody>
          <a:bodyPr/>
          <a:lstStyle/>
          <a:p>
            <a:r>
              <a:rPr lang="en-US" b="1" dirty="0" smtClean="0">
                <a:latin typeface="UTM Alexander" panose="02040603050506020204" pitchFamily="18" charset="0"/>
              </a:rPr>
              <a:t>1. </a:t>
            </a:r>
            <a:r>
              <a:rPr lang="en-US" b="1" dirty="0" err="1" smtClean="0">
                <a:latin typeface="UTM Alexander" panose="02040603050506020204" pitchFamily="18" charset="0"/>
              </a:rPr>
              <a:t>Giới</a:t>
            </a:r>
            <a:r>
              <a:rPr lang="en-US" b="1" dirty="0" smtClean="0">
                <a:latin typeface="UTM Alexander" panose="02040603050506020204" pitchFamily="18" charset="0"/>
              </a:rPr>
              <a:t> </a:t>
            </a:r>
            <a:r>
              <a:rPr lang="en-US" b="1" dirty="0" err="1" smtClean="0">
                <a:latin typeface="UTM Alexander" panose="02040603050506020204" pitchFamily="18" charset="0"/>
              </a:rPr>
              <a:t>thiệu</a:t>
            </a:r>
            <a:r>
              <a:rPr lang="en-US" b="1" dirty="0" smtClean="0">
                <a:latin typeface="UTM Alexander" panose="02040603050506020204" pitchFamily="18" charset="0"/>
              </a:rPr>
              <a:t> </a:t>
            </a:r>
            <a:r>
              <a:rPr lang="en-US" b="1" dirty="0" err="1" smtClean="0">
                <a:latin typeface="UTM Alexander" panose="02040603050506020204" pitchFamily="18" charset="0"/>
              </a:rPr>
              <a:t>chung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25495" y="797980"/>
            <a:ext cx="708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UTM Akashi" panose="02040603050506020204" pitchFamily="18" charset="0"/>
              </a:rPr>
              <a:t>1.2 CƠ SỞ XÂY DỰNG MÔ HÌNH</a:t>
            </a:r>
            <a:endParaRPr lang="en-US" sz="3600" b="1" dirty="0">
              <a:latin typeface="UTM Akashi" panose="02040603050506020204" pitchFamily="18" charset="0"/>
            </a:endParaRPr>
          </a:p>
        </p:txBody>
      </p:sp>
      <p:sp>
        <p:nvSpPr>
          <p:cNvPr id="13" name="AutoShape 4" descr="5 công cụ kiểm tra Website Speed Test miễn phí"/>
          <p:cNvSpPr>
            <a:spLocks noChangeAspect="1" noChangeArrowheads="1"/>
          </p:cNvSpPr>
          <p:nvPr/>
        </p:nvSpPr>
        <p:spPr bwMode="auto">
          <a:xfrm>
            <a:off x="339991" y="-47552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5 công cụ kiểm tra Website Speed Test miễn phí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Thuật toán CNN - Convolutional Neural Network | TopDe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2" y="1842325"/>
            <a:ext cx="11787251" cy="362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torage.googleapis.com/kagglesdsdata/datasets/46490/84555/dataset/test/rottenapples/Screen%20Shot%202018-06-07%20at%202.15.34%20PM.png?X-Goog-Algorithm=GOOG4-RSA-SHA256&amp;X-Goog-Credential=gcp-kaggle-com%40kaggle-161607.iam.gserviceaccount.com%2F20210411%2Fauto%2Fstorage%2Fgoog4_request&amp;X-Goog-Date=20210411T114751Z&amp;X-Goog-Expires=259199&amp;X-Goog-SignedHeaders=host&amp;X-Goog-Signature=0942627c84d1df4652c440ce2157bc10889bfe8da5b70977c013d56fd4fb3f8c74e8b40e92609596a5ae589fe6dc50e960b07f59f00e3ad6821db193a0e91f956c6fc59972b77c5b97d501b58b2e655bfd1e04f4bf751806b64139d7b2d466145e24a49a6f0b9e7019961fbba153958014c89b1613e4ee1d1bf7b474ef7881219de1fc1d104f6289f1023827c393005b4bc5e7844a5662529ba6d46257f084aa9364f501737f486e2457758ed3bcbace5b4c90f162ed755510eca22c79baf19d3c94a352838755794539ffab0fd4cdb4d176fe058de46c94ad896a3f7bd82c60d47fb40cfb8d5d622841a0e2919fe66ead0780f6c7d46a5e049729df3df7f2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39" y="2004251"/>
            <a:ext cx="31432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torage.googleapis.com/kagglesdsdata/datasets/46490/84555/dataset/test/freshapples/Screen%20Shot%202018-06-08%20at%204.59.44%20PM.png?X-Goog-Algorithm=GOOG4-RSA-SHA256&amp;X-Goog-Credential=databundle-worker-v2%40kaggle-161607.iam.gserviceaccount.com%2F20210411%2Fauto%2Fstorage%2Fgoog4_request&amp;X-Goog-Date=20210411T074454Z&amp;X-Goog-Expires=172799&amp;X-Goog-SignedHeaders=host&amp;X-Goog-Signature=a78df07815dabde66d727b7dcf1b95a3f0b25bc3935b5877ecf16044a0c951c7416c240a97471373ca82e14b5676c3740a789e265f2a495c9dc50b0d0f7da574c10482f67f3d14d154e4c4799d0ad6335f940cc0daf44023b7b43a64a3b36320f722c58980b6e4935afd749ea1fd7325b76b4633f7125d4f2de2596154935f9ddd0ee1b80e1cb55973970ba2ba1aab49fd2cf121b6212163bd82b6cd7ce8ea33a0e698a86aae633f6b2fb79b38417e3c0b5a415769f7fd6c3344491883aed318b798685ebba2a382da29cbafb24416646176dfc79b47b942819b852a8b409f4cdb655788f3ad140dfbd8c3f363522259b13b88cfb87825fe7343bf29776430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3" y="1842325"/>
            <a:ext cx="447675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1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1198" y="-230911"/>
            <a:ext cx="4730802" cy="1905000"/>
          </a:xfrm>
        </p:spPr>
        <p:txBody>
          <a:bodyPr/>
          <a:lstStyle/>
          <a:p>
            <a:r>
              <a:rPr lang="en-US" b="1" dirty="0" smtClean="0">
                <a:latin typeface="UTM Alexander" panose="02040603050506020204" pitchFamily="18" charset="0"/>
              </a:rPr>
              <a:t>2. DƯỚI GÓC NHÌN TEFPA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69041" y="3058326"/>
            <a:ext cx="62800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UTM Cooper Black" panose="02040603050506020204" pitchFamily="18" charset="0"/>
              </a:rPr>
              <a:t>TASK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UTM Cooper Black" panose="02040603050506020204" pitchFamily="18" charset="0"/>
              </a:rPr>
              <a:t>EXPERIENCE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UTM Cooper Black" panose="02040603050506020204" pitchFamily="18" charset="0"/>
              </a:rPr>
              <a:t>FUNCTION SPACE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UTM Cooper Black" panose="02040603050506020204" pitchFamily="18" charset="0"/>
              </a:rPr>
              <a:t>PERFORM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UTM Cooper Black" panose="02040603050506020204" pitchFamily="18" charset="0"/>
              </a:rPr>
              <a:t>ALGORITHM </a:t>
            </a:r>
            <a:endParaRPr lang="en-US" sz="3200" dirty="0">
              <a:latin typeface="UTM Cooper Black" panose="02040603050506020204" pitchFamily="18" charset="0"/>
            </a:endParaRPr>
          </a:p>
        </p:txBody>
      </p:sp>
      <p:pic>
        <p:nvPicPr>
          <p:cNvPr id="4098" name="Picture 2" descr="Artificial Intelligence at NATO: dynamic adoption, responsible 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99284" cy="218252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0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6819" y="-230911"/>
            <a:ext cx="4730802" cy="1905000"/>
          </a:xfrm>
        </p:spPr>
        <p:txBody>
          <a:bodyPr/>
          <a:lstStyle/>
          <a:p>
            <a:r>
              <a:rPr lang="en-US" b="1" dirty="0" smtClean="0">
                <a:latin typeface="UTM Alexander" panose="02040603050506020204" pitchFamily="18" charset="0"/>
              </a:rPr>
              <a:t>2. DƯỚI GÓC NHÌN TEFPA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33495" y="511484"/>
            <a:ext cx="6280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UTM Akashi" panose="02040603050506020204" pitchFamily="18" charset="0"/>
              </a:rPr>
              <a:t>TASK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9575" y="1625850"/>
            <a:ext cx="11255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Đưa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dự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đoán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nhãn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”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trái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cây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qua data </a:t>
            </a:r>
          </a:p>
          <a:p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(1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tấm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truyền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UTM Cooper Black" panose="02040603050506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https://storage.googleapis.com/kagglesdsdata/datasets/46490/84555/dataset/test/rottenapples/Screen%20Shot%202018-06-07%20at%202.15.34%20PM.png?X-Goog-Algorithm=GOOG4-RSA-SHA256&amp;X-Goog-Credential=gcp-kaggle-com%40kaggle-161607.iam.gserviceaccount.com%2F20210411%2Fauto%2Fstorage%2Fgoog4_request&amp;X-Goog-Date=20210411T114751Z&amp;X-Goog-Expires=259199&amp;X-Goog-SignedHeaders=host&amp;X-Goog-Signature=0942627c84d1df4652c440ce2157bc10889bfe8da5b70977c013d56fd4fb3f8c74e8b40e92609596a5ae589fe6dc50e960b07f59f00e3ad6821db193a0e91f956c6fc59972b77c5b97d501b58b2e655bfd1e04f4bf751806b64139d7b2d466145e24a49a6f0b9e7019961fbba153958014c89b1613e4ee1d1bf7b474ef7881219de1fc1d104f6289f1023827c393005b4bc5e7844a5662529ba6d46257f084aa9364f501737f486e2457758ed3bcbace5b4c90f162ed755510eca22c79baf19d3c94a352838755794539ffab0fd4cdb4d176fe058de46c94ad896a3f7bd82c60d47fb40cfb8d5d622841a0e2919fe66ead0780f6c7d46a5e049729df3df7f27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25" y="3076683"/>
            <a:ext cx="2349484" cy="250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orage.googleapis.com/kagglesdsdata/datasets/46490/84555/dataset/test/freshapples/Screen%20Shot%202018-06-08%20at%204.59.44%20PM.png?X-Goog-Algorithm=GOOG4-RSA-SHA256&amp;X-Goog-Credential=databundle-worker-v2%40kaggle-161607.iam.gserviceaccount.com%2F20210411%2Fauto%2Fstorage%2Fgoog4_request&amp;X-Goog-Date=20210411T074454Z&amp;X-Goog-Expires=172799&amp;X-Goog-SignedHeaders=host&amp;X-Goog-Signature=a78df07815dabde66d727b7dcf1b95a3f0b25bc3935b5877ecf16044a0c951c7416c240a97471373ca82e14b5676c3740a789e265f2a495c9dc50b0d0f7da574c10482f67f3d14d154e4c4799d0ad6335f940cc0daf44023b7b43a64a3b36320f722c58980b6e4935afd749ea1fd7325b76b4633f7125d4f2de2596154935f9ddd0ee1b80e1cb55973970ba2ba1aab49fd2cf121b6212163bd82b6cd7ce8ea33a0e698a86aae633f6b2fb79b38417e3c0b5a415769f7fd6c3344491883aed318b798685ebba2a382da29cbafb24416646176dfc79b47b942819b852a8b409f4cdb655788f3ad140dfbd8c3f363522259b13b88cfb87825fe7343bf29776430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581" y="3113706"/>
            <a:ext cx="3006409" cy="24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7892" y="5645678"/>
            <a:ext cx="2448150" cy="553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ROTTEN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892711" y="5645678"/>
            <a:ext cx="2448150" cy="553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1198" y="-230911"/>
            <a:ext cx="4730802" cy="1905000"/>
          </a:xfrm>
        </p:spPr>
        <p:txBody>
          <a:bodyPr/>
          <a:lstStyle/>
          <a:p>
            <a:r>
              <a:rPr lang="en-US" b="1" dirty="0" smtClean="0">
                <a:latin typeface="UTM Alexander" panose="02040603050506020204" pitchFamily="18" charset="0"/>
              </a:rPr>
              <a:t>2. DƯỚI GÓC NHÌN TEFPA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8933" y="559333"/>
            <a:ext cx="6280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UTM Akashi" panose="02040603050506020204" pitchFamily="18" charset="0"/>
              </a:rPr>
              <a:t>EXPERIENCE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0979" y="2041737"/>
            <a:ext cx="10064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truyền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data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gồm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800" dirty="0" smtClean="0">
              <a:latin typeface="UTM Cooper Black" panose="020406030505060202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latin typeface="UTM Cooper Black" panose="02040603050506020204" pitchFamily="18" charset="0"/>
                <a:cs typeface="Times New Roman" panose="02020603050405020304" pitchFamily="18" charset="0"/>
              </a:rPr>
              <a:t>H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ình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3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trái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cây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chuối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, cam, </a:t>
            </a:r>
            <a:r>
              <a:rPr lang="en-US" sz="2800" dirty="0" err="1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táo</a:t>
            </a:r>
            <a:r>
              <a:rPr lang="en-US" sz="2800" dirty="0" smtClean="0">
                <a:latin typeface="UTM Cooper Black" panose="02040603050506020204" pitchFamily="18" charset="0"/>
                <a:cs typeface="Times New Roman" panose="02020603050405020304" pitchFamily="18" charset="0"/>
              </a:rPr>
              <a:t>) </a:t>
            </a:r>
            <a:endParaRPr lang="en-US" sz="2800" dirty="0">
              <a:latin typeface="UTM Cooper Black" panose="02040603050506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20786104">
            <a:off x="8944248" y="2836338"/>
            <a:ext cx="1851852" cy="30736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41270">
            <a:off x="8955873" y="3326057"/>
            <a:ext cx="1851852" cy="30736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003536" y="2620686"/>
            <a:ext cx="11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FRESH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03536" y="3540615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ROTTEN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1052713" y="4817889"/>
            <a:ext cx="2973721" cy="607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18427" y="4387583"/>
            <a:ext cx="4541264" cy="1444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TRAINING’S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9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1198" y="-230911"/>
            <a:ext cx="4730802" cy="1905000"/>
          </a:xfrm>
        </p:spPr>
        <p:txBody>
          <a:bodyPr/>
          <a:lstStyle/>
          <a:p>
            <a:r>
              <a:rPr lang="en-US" b="1" dirty="0" smtClean="0">
                <a:latin typeface="UTM Alexander" panose="02040603050506020204" pitchFamily="18" charset="0"/>
              </a:rPr>
              <a:t>2. DƯỚI GÓC NHÌN TEFPA</a:t>
            </a:r>
            <a:endParaRPr lang="en-US" b="1" dirty="0">
              <a:latin typeface="UTM Alexander" panose="02040603050506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89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LHP.ML4AI – FINAL COURSE PROJECT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79245" y="280855"/>
            <a:ext cx="6280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UTM Akashi" panose="02040603050506020204" pitchFamily="18" charset="0"/>
              </a:rPr>
              <a:t>FUNCTION SPACE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9184" y="1796185"/>
            <a:ext cx="11255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https://storage.googleapis.com/kagglesdsdata/datasets/46490/84555/dataset/test/rottenapples/Screen%20Shot%202018-06-07%20at%202.15.34%20PM.png?X-Goog-Algorithm=GOOG4-RSA-SHA256&amp;X-Goog-Credential=gcp-kaggle-com%40kaggle-161607.iam.gserviceaccount.com%2F20210411%2Fauto%2Fstorage%2Fgoog4_request&amp;X-Goog-Date=20210411T114751Z&amp;X-Goog-Expires=259199&amp;X-Goog-SignedHeaders=host&amp;X-Goog-Signature=0942627c84d1df4652c440ce2157bc10889bfe8da5b70977c013d56fd4fb3f8c74e8b40e92609596a5ae589fe6dc50e960b07f59f00e3ad6821db193a0e91f956c6fc59972b77c5b97d501b58b2e655bfd1e04f4bf751806b64139d7b2d466145e24a49a6f0b9e7019961fbba153958014c89b1613e4ee1d1bf7b474ef7881219de1fc1d104f6289f1023827c393005b4bc5e7844a5662529ba6d46257f084aa9364f501737f486e2457758ed3bcbace5b4c90f162ed755510eca22c79baf19d3c94a352838755794539ffab0fd4cdb4d176fe058de46c94ad896a3f7bd82c60d47fb40cfb8d5d622841a0e2919fe66ead0780f6c7d46a5e049729df3df7f27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625" y="2750292"/>
            <a:ext cx="2349484" cy="250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storage.googleapis.com/kagglesdsdata/datasets/46490/84555/dataset/test/freshapples/Screen%20Shot%202018-06-08%20at%204.59.44%20PM.png?X-Goog-Algorithm=GOOG4-RSA-SHA256&amp;X-Goog-Credential=databundle-worker-v2%40kaggle-161607.iam.gserviceaccount.com%2F20210411%2Fauto%2Fstorage%2Fgoog4_request&amp;X-Goog-Date=20210411T074454Z&amp;X-Goog-Expires=172799&amp;X-Goog-SignedHeaders=host&amp;X-Goog-Signature=a78df07815dabde66d727b7dcf1b95a3f0b25bc3935b5877ecf16044a0c951c7416c240a97471373ca82e14b5676c3740a789e265f2a495c9dc50b0d0f7da574c10482f67f3d14d154e4c4799d0ad6335f940cc0daf44023b7b43a64a3b36320f722c58980b6e4935afd749ea1fd7325b76b4633f7125d4f2de2596154935f9ddd0ee1b80e1cb55973970ba2ba1aab49fd2cf121b6212163bd82b6cd7ce8ea33a0e698a86aae633f6b2fb79b38417e3c0b5a415769f7fd6c3344491883aed318b798685ebba2a382da29cbafb24416646176dfc79b47b942819b852a8b409f4cdb655788f3ad140dfbd8c3f363522259b13b88cfb87825fe7343bf29776430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61" y="2750292"/>
            <a:ext cx="3006409" cy="24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12292" y="5319287"/>
            <a:ext cx="2448150" cy="553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ROTTEN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922790" y="5389721"/>
            <a:ext cx="2448150" cy="553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FRESH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0186" y="851316"/>
            <a:ext cx="11113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UTM Cooper Black" panose="02040603050506020204" pitchFamily="18" charset="0"/>
              </a:rPr>
              <a:t>Ảnh</a:t>
            </a:r>
            <a:r>
              <a:rPr lang="en-US" sz="2400" dirty="0" smtClean="0">
                <a:latin typeface="UTM Cooper Black" panose="02040603050506020204" pitchFamily="18" charset="0"/>
              </a:rPr>
              <a:t> =&gt; Vector Z =&gt; </a:t>
            </a:r>
            <a:r>
              <a:rPr lang="en-US" sz="2400" dirty="0" err="1" smtClean="0">
                <a:latin typeface="UTM Cooper Black" panose="02040603050506020204" pitchFamily="18" charset="0"/>
              </a:rPr>
              <a:t>Các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phép</a:t>
            </a:r>
            <a:r>
              <a:rPr lang="en-US" sz="2400" dirty="0" smtClean="0">
                <a:latin typeface="UTM Cooper Black" panose="02040603050506020204" pitchFamily="18" charset="0"/>
              </a:rPr>
              <a:t> </a:t>
            </a:r>
            <a:r>
              <a:rPr lang="en-US" sz="2400" dirty="0" err="1" smtClean="0">
                <a:latin typeface="UTM Cooper Black" panose="02040603050506020204" pitchFamily="18" charset="0"/>
              </a:rPr>
              <a:t>trượt</a:t>
            </a:r>
            <a:r>
              <a:rPr lang="en-US" sz="2400" dirty="0" smtClean="0">
                <a:latin typeface="UTM Cooper Black" panose="02040603050506020204" pitchFamily="18" charset="0"/>
              </a:rPr>
              <a:t> =&gt; Vector 1 </a:t>
            </a:r>
            <a:r>
              <a:rPr lang="en-US" sz="2400" dirty="0" err="1" smtClean="0">
                <a:latin typeface="UTM Cooper Black" panose="02040603050506020204" pitchFamily="18" charset="0"/>
              </a:rPr>
              <a:t>chiều</a:t>
            </a:r>
            <a:r>
              <a:rPr lang="en-US" sz="2400" dirty="0" smtClean="0">
                <a:latin typeface="UTM Cooper Black" panose="02040603050506020204" pitchFamily="18" charset="0"/>
              </a:rPr>
              <a:t> =&gt; </a:t>
            </a:r>
            <a:r>
              <a:rPr lang="en-US" sz="2400" dirty="0" smtClean="0">
                <a:latin typeface="UTM Cooper Black" panose="02040603050506020204" pitchFamily="18" charset="0"/>
              </a:rPr>
              <a:t>Prediction</a:t>
            </a:r>
          </a:p>
          <a:p>
            <a:endParaRPr lang="en-US" sz="2400" dirty="0" smtClean="0">
              <a:latin typeface="UTM Cooper Black" panose="02040603050506020204" pitchFamily="18" charset="0"/>
            </a:endParaRPr>
          </a:p>
          <a:p>
            <a:endParaRPr lang="en-US" sz="2400" dirty="0">
              <a:latin typeface="UTM Cooper Black" panose="02040603050506020204" pitchFamily="18" charset="0"/>
            </a:endParaRPr>
          </a:p>
          <a:p>
            <a:pPr algn="ctr"/>
            <a:r>
              <a:rPr lang="en-US" sz="4000" dirty="0" smtClean="0">
                <a:latin typeface="UTM Cooper Black" panose="02040603050506020204" pitchFamily="18" charset="0"/>
              </a:rPr>
              <a:t>NONLINEAR</a:t>
            </a:r>
            <a:endParaRPr lang="en-US" sz="4000" dirty="0">
              <a:latin typeface="UTM Cooper Black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651</TotalTime>
  <Words>485</Words>
  <Application>Microsoft Office PowerPoint</Application>
  <PresentationFormat>Widescreen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Century Gothic</vt:lpstr>
      <vt:lpstr>Times New Roman</vt:lpstr>
      <vt:lpstr>UTM Akashi</vt:lpstr>
      <vt:lpstr>UTM Alberta Heavy</vt:lpstr>
      <vt:lpstr>UTM Alexander</vt:lpstr>
      <vt:lpstr>UTM Alter Gothic</vt:lpstr>
      <vt:lpstr>UTM Americana EB</vt:lpstr>
      <vt:lpstr>UTM BryantLG</vt:lpstr>
      <vt:lpstr>UTM Cooper Black</vt:lpstr>
      <vt:lpstr>Mesh</vt:lpstr>
      <vt:lpstr>ỨNG DỤNG MACHINE LEARNING TRONG  PHÂN LOẠI TÌNH TRẠNG TRÁI CÂY </vt:lpstr>
      <vt:lpstr>PowerPoint Presentation</vt:lpstr>
      <vt:lpstr>1. Giới thiệu chung</vt:lpstr>
      <vt:lpstr>1. Giới thiệu chung</vt:lpstr>
      <vt:lpstr>1. Giới thiệu chung</vt:lpstr>
      <vt:lpstr>2. DƯỚI GÓC NHÌN TEFPA</vt:lpstr>
      <vt:lpstr>2. DƯỚI GÓC NHÌN TEFPA</vt:lpstr>
      <vt:lpstr>2. DƯỚI GÓC NHÌN TEFPA</vt:lpstr>
      <vt:lpstr>2. DƯỚI GÓC NHÌN TEFPA</vt:lpstr>
      <vt:lpstr>2. DƯỚI GÓC NHÌN TEFPA</vt:lpstr>
      <vt:lpstr>2. DƯỚI GÓC NHÌN TEFPA</vt:lpstr>
      <vt:lpstr>3. TỪ DỮ LIỆU ĐẾN DỰ ĐOÁN</vt:lpstr>
      <vt:lpstr>3. TỪ DỮ LIỆU ĐẾN DỰ ĐOÁN</vt:lpstr>
      <vt:lpstr>3. TỪ DỮ LIỆU ĐẾN DỰ ĐOÁN</vt:lpstr>
      <vt:lpstr>3. TỪ DỮ LIỆU ĐẾN DỰ ĐOÁN</vt:lpstr>
      <vt:lpstr>3. TỪ DỮ LIỆU ĐẾN DỰ ĐOÁN</vt:lpstr>
      <vt:lpstr>3. TỪ DỮ LIỆU ĐẾN DỰ ĐOÁN</vt:lpstr>
      <vt:lpstr>3. TỪ DỮ LIỆU ĐẾN DỰ ĐOÁN</vt:lpstr>
      <vt:lpstr>3. TỪ DỮ LIỆU ĐẾN DỰ ĐOÁN</vt:lpstr>
      <vt:lpstr>3. TỪ DỮ LIỆU ĐẾN DỰ ĐOÁN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MACHINE LEARNING TRONG  PHÂN LOẠI TÌNH TRẠNG TRÁI CÂY</dc:title>
  <dc:creator>Microsoft account</dc:creator>
  <cp:lastModifiedBy>Microsoft account</cp:lastModifiedBy>
  <cp:revision>35</cp:revision>
  <dcterms:created xsi:type="dcterms:W3CDTF">2021-04-11T10:40:31Z</dcterms:created>
  <dcterms:modified xsi:type="dcterms:W3CDTF">2021-05-15T09:55:48Z</dcterms:modified>
</cp:coreProperties>
</file>